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5" r:id="rId3"/>
    <p:sldId id="281" r:id="rId4"/>
    <p:sldId id="280" r:id="rId5"/>
    <p:sldId id="287" r:id="rId6"/>
    <p:sldId id="284" r:id="rId7"/>
    <p:sldId id="279" r:id="rId8"/>
    <p:sldId id="286" r:id="rId9"/>
  </p:sldIdLst>
  <p:sldSz cx="9144000" cy="6858000" type="screen4x3"/>
  <p:notesSz cx="6797675" cy="9928225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600"/>
    <a:srgbClr val="FF9966"/>
    <a:srgbClr val="00FF00"/>
    <a:srgbClr val="CCFF66"/>
    <a:srgbClr val="01B4F4"/>
    <a:srgbClr val="01B2F2"/>
    <a:srgbClr val="FF99FF"/>
    <a:srgbClr val="4D4D4D"/>
    <a:srgbClr val="B92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6" autoAdjust="0"/>
    <p:restoredTop sz="91484" autoAdjust="0"/>
  </p:normalViewPr>
  <p:slideViewPr>
    <p:cSldViewPr>
      <p:cViewPr varScale="1">
        <p:scale>
          <a:sx n="106" d="100"/>
          <a:sy n="106" d="100"/>
        </p:scale>
        <p:origin x="194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7C81F667-1229-4F68-825E-F8AD1E6FEC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5A772C-D46A-4F4E-8E10-40959A4D80F7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48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План развития образовательной среды колледжа утвержден </a:t>
            </a:r>
            <a:r>
              <a:rPr lang="ru-RU" baseline="0" dirty="0" smtClean="0"/>
              <a:t>2 сентября 2015 года. Определены ответственные лица исполнители и сроки выполнения плана. На сегодняшний день уже реализованы следующие мероприятия: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1F667-1229-4F68-825E-F8AD1E6FEC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11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</a:t>
            </a:r>
            <a:r>
              <a:rPr lang="ru-RU" baseline="0" dirty="0" smtClean="0"/>
              <a:t>декабре 2015 года </a:t>
            </a:r>
            <a:r>
              <a:rPr lang="ru-RU" baseline="0" dirty="0" smtClean="0"/>
              <a:t>началось формирование единого стилевого образовательного пространства колледжа. Проведен </a:t>
            </a:r>
            <a:r>
              <a:rPr lang="ru-RU" baseline="0" dirty="0" smtClean="0"/>
              <a:t>косметический ремонт </a:t>
            </a:r>
            <a:r>
              <a:rPr lang="ru-RU" baseline="0" dirty="0" smtClean="0"/>
              <a:t>кабинетов 4 </a:t>
            </a:r>
            <a:r>
              <a:rPr lang="ru-RU" baseline="0" dirty="0" smtClean="0"/>
              <a:t>этажа. Разработано, реализуется дизайнерское оформление 7 специализированных  кабинетов технических специальностей.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1F667-1229-4F68-825E-F8AD1E6FEC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64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целях создания комфортной образовательной среды </a:t>
            </a:r>
            <a:r>
              <a:rPr lang="ru-RU" baseline="0" dirty="0" smtClean="0"/>
              <a:t> п</a:t>
            </a:r>
            <a:r>
              <a:rPr lang="ru-RU" dirty="0" smtClean="0"/>
              <a:t>роведен</a:t>
            </a:r>
            <a:r>
              <a:rPr lang="ru-RU" baseline="0" dirty="0" smtClean="0"/>
              <a:t> </a:t>
            </a:r>
            <a:r>
              <a:rPr lang="ru-RU" baseline="0" dirty="0" smtClean="0"/>
              <a:t>ремонт рекреации 1 этажа и кабинета </a:t>
            </a:r>
            <a:r>
              <a:rPr lang="ru-RU" baseline="0" dirty="0" smtClean="0"/>
              <a:t>106 (центра робототехники), в настоящее время реализуется дизайнерский проект в избранном стиле, ведутся работы по оформлению и укомплектованию специализированным оборудованием, отремонтированных помещений. На </a:t>
            </a:r>
            <a:r>
              <a:rPr lang="ru-RU" baseline="0" dirty="0" smtClean="0"/>
              <a:t>верхних </a:t>
            </a:r>
            <a:r>
              <a:rPr lang="ru-RU" baseline="0" dirty="0" smtClean="0"/>
              <a:t>фото как </a:t>
            </a:r>
            <a:r>
              <a:rPr lang="ru-RU" baseline="0" dirty="0" smtClean="0"/>
              <a:t>было, на нижних как выглядит на данный момент, следующий слайд как будет выглядеть после окончания работ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1F667-1229-4F68-825E-F8AD1E6FEC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26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Оформление</a:t>
            </a:r>
            <a:r>
              <a:rPr lang="ru-RU" baseline="0" dirty="0" smtClean="0"/>
              <a:t> рекреации и центра робототехники выполняется дизайнерской компанией в едином стиле, создавая современную предметно-пространственную среду колледжа. Данный проект  предусматривает использование современных инновационных средств и специализированного оборудования как в образовательном процессе, так и при проведении региональных мероприятий по образовательной робототехнике.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1F667-1229-4F68-825E-F8AD1E6FEC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63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 числу реализованных</a:t>
            </a:r>
            <a:r>
              <a:rPr lang="ru-RU" baseline="0" dirty="0" smtClean="0"/>
              <a:t> мероприятий по созданию образовательной среды также относится НОВЫЙ ДИЗАЙН ИНТЕРЬЕРА СТОЛОВОЙ. </a:t>
            </a:r>
            <a:r>
              <a:rPr lang="ru-RU" dirty="0" smtClean="0"/>
              <a:t>В</a:t>
            </a:r>
            <a:r>
              <a:rPr lang="ru-RU" baseline="0" dirty="0" smtClean="0"/>
              <a:t> августе</a:t>
            </a:r>
            <a:r>
              <a:rPr lang="ru-RU" dirty="0" smtClean="0"/>
              <a:t> </a:t>
            </a:r>
            <a:r>
              <a:rPr lang="ru-RU" dirty="0" smtClean="0"/>
              <a:t>2015 года проведен </a:t>
            </a:r>
            <a:r>
              <a:rPr lang="ru-RU" dirty="0" smtClean="0"/>
              <a:t>ремонт,</a:t>
            </a:r>
            <a:r>
              <a:rPr lang="ru-RU" baseline="0" dirty="0" smtClean="0"/>
              <a:t> разработано и исполнено </a:t>
            </a:r>
            <a:r>
              <a:rPr lang="ru-RU" dirty="0" smtClean="0"/>
              <a:t>оформление совместно</a:t>
            </a:r>
            <a:r>
              <a:rPr lang="ru-RU" baseline="0" dirty="0" smtClean="0"/>
              <a:t> </a:t>
            </a:r>
            <a:r>
              <a:rPr lang="ru-RU" baseline="0" dirty="0" smtClean="0"/>
              <a:t>с компанией </a:t>
            </a:r>
            <a:r>
              <a:rPr lang="ru-RU" baseline="0" dirty="0" smtClean="0"/>
              <a:t>«Магия вкуса». </a:t>
            </a:r>
            <a:r>
              <a:rPr lang="ru-RU" baseline="0" dirty="0" smtClean="0"/>
              <a:t>Столовая находится в </a:t>
            </a:r>
            <a:r>
              <a:rPr lang="ru-RU" baseline="0" dirty="0" smtClean="0"/>
              <a:t>аутсорсинге у «Магия вкуса», что позволяет за счет аренды укреплять материально-техническую базу, обновлять оборудование столовой, улучшая организацию питания.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1F667-1229-4F68-825E-F8AD1E6FEC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50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Оборудование </a:t>
            </a:r>
            <a:r>
              <a:rPr lang="ru-RU" dirty="0" smtClean="0"/>
              <a:t>учебных классов новыми</a:t>
            </a:r>
            <a:r>
              <a:rPr lang="ru-RU" baseline="0" dirty="0" smtClean="0"/>
              <a:t> </a:t>
            </a:r>
            <a:r>
              <a:rPr lang="ru-RU" baseline="0" dirty="0" smtClean="0"/>
              <a:t>техническими средствами началось с конца 2013 года, на данный момент современными интерактивными рабочими местами оборудовано 11 </a:t>
            </a:r>
            <a:r>
              <a:rPr lang="ru-RU" baseline="0" dirty="0" smtClean="0"/>
              <a:t>учебных кабинетов</a:t>
            </a:r>
            <a:r>
              <a:rPr lang="ru-RU" baseline="0" dirty="0" smtClean="0"/>
              <a:t>, </a:t>
            </a:r>
            <a:r>
              <a:rPr lang="ru-RU" baseline="0" dirty="0" smtClean="0"/>
              <a:t>2 из </a:t>
            </a:r>
            <a:r>
              <a:rPr lang="ru-RU" baseline="0" dirty="0" smtClean="0"/>
              <a:t>них </a:t>
            </a:r>
            <a:r>
              <a:rPr lang="ru-RU" baseline="0" dirty="0" smtClean="0"/>
              <a:t>укомплектовано в </a:t>
            </a:r>
            <a:r>
              <a:rPr lang="ru-RU" baseline="0" dirty="0" smtClean="0"/>
              <a:t>сентябре 2015 </a:t>
            </a:r>
            <a:r>
              <a:rPr lang="ru-RU" baseline="0" dirty="0" smtClean="0"/>
              <a:t>года.  Преподаватели колледжа успешно обучаются работе и используют на занятиях интерактивное оборудование и специализированное программное обеспечение.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1F667-1229-4F68-825E-F8AD1E6FEC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10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ближайших </a:t>
            </a:r>
            <a:r>
              <a:rPr lang="ru-RU" dirty="0" smtClean="0"/>
              <a:t>планах значится создание</a:t>
            </a:r>
            <a:r>
              <a:rPr lang="ru-RU" baseline="0" dirty="0" smtClean="0"/>
              <a:t> </a:t>
            </a:r>
            <a:r>
              <a:rPr lang="ru-RU" baseline="0" dirty="0" smtClean="0"/>
              <a:t>центра </a:t>
            </a:r>
            <a:r>
              <a:rPr lang="ru-RU" baseline="0" dirty="0" smtClean="0"/>
              <a:t>прототипирования.  Разработан проект по ремонту учебной лаборатории, оснащенной новым специализированным оборудованием, которое будет использоваться в образовательном процессе, при подготовке специалистов технической направленности.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1F667-1229-4F68-825E-F8AD1E6FEC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1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72" y="685335"/>
            <a:ext cx="8077033" cy="9148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72" y="1905604"/>
            <a:ext cx="8077033" cy="449498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630072"/>
            <a:ext cx="1904585" cy="2279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3975" y="6630072"/>
            <a:ext cx="2896051" cy="2279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39415" y="6630072"/>
            <a:ext cx="1904585" cy="2279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D3B172E-2E2C-4D82-BA55-6064DC9563B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079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8888" y="2276872"/>
            <a:ext cx="9144000" cy="1800200"/>
          </a:xfrm>
          <a:effectLst>
            <a:outerShdw dist="17961" dir="2700000" algn="ctr" rotWithShape="0">
              <a:schemeClr val="bg1"/>
            </a:outerShdw>
          </a:effectLst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плана развития единой образовательной среды ГАПОУ ТО «Тюменский педагогический колледж»</a:t>
            </a:r>
            <a:endParaRPr lang="ru-RU" sz="4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0" y="692696"/>
            <a:ext cx="9144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</a:t>
            </a:r>
            <a:r>
              <a:rPr lang="ru-RU" sz="11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образовательное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r>
              <a:rPr lang="ru-RU" sz="11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Тюменской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endParaRPr lang="ru-RU" sz="11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Тюменский педагогический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колледж»</a:t>
            </a:r>
            <a:endParaRPr lang="ru-RU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30932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ТЮМЕНЬ, ДЕКАБРЬ 2015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92026"/>
          </a:xfrm>
        </p:spPr>
        <p:txBody>
          <a:bodyPr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РАЗВИТИЯ 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ОБРАЗОВАТЕЛЬНОЙ СРЕДЫ КОЛЛЕДЖА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28184" y="1484784"/>
            <a:ext cx="2721496" cy="360040"/>
          </a:xfrm>
        </p:spPr>
        <p:txBody>
          <a:bodyPr/>
          <a:lstStyle/>
          <a:p>
            <a:pPr marL="0" indent="0" algn="r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Принят 2 сентября 2015 года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060848"/>
            <a:ext cx="6002951" cy="433843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4239"/>
              </p:ext>
            </p:extLst>
          </p:nvPr>
        </p:nvGraphicFramePr>
        <p:xfrm>
          <a:off x="899592" y="2239594"/>
          <a:ext cx="7704856" cy="39809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1243"/>
                <a:gridCol w="3120591"/>
                <a:gridCol w="2434891"/>
                <a:gridCol w="1648131"/>
              </a:tblGrid>
              <a:tr h="467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п\п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2" marR="5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2" marR="5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исполнения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2" marR="5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 (исполнители)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2" marR="54792" marT="0" marB="0" anchor="ctr"/>
                </a:tc>
              </a:tr>
              <a:tr h="4159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2" marR="54792" marT="0" marB="0" anchor="ctr"/>
                </a:tc>
                <a:tc>
                  <a:txBody>
                    <a:bodyPr/>
                    <a:lstStyle/>
                    <a:p>
                      <a:pPr indent="-292100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295910" algn="l"/>
                          <a:tab pos="1847850" algn="l"/>
                          <a:tab pos="4474845" algn="l"/>
                        </a:tabLst>
                      </a:pPr>
                      <a:r>
                        <a:rPr lang="ru-RU" sz="1600" spc="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единого стилевого решения в </a:t>
                      </a:r>
                      <a:r>
                        <a:rPr lang="ru-RU" sz="1600" u="none" strike="noStrike" spc="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оформлении колледжа</a:t>
                      </a:r>
                      <a:endParaRPr lang="ru-RU" sz="1600" spc="3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92" marR="5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Сентябрь-октябрь 2015 г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2" marR="5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Литус Л.C.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2" marR="54792" marT="0" marB="0" anchor="ctr"/>
                </a:tc>
              </a:tr>
              <a:tr h="373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2" marR="547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и дизайн интерьера </a:t>
                      </a:r>
                      <a:r>
                        <a:rPr lang="ru-RU" sz="1600" spc="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столовой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2" marR="5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Сентябрь-октябрь 2015 г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2" marR="5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Белевич В.Ю.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2" marR="54792" marT="0" marB="0" anchor="ctr"/>
                </a:tc>
              </a:tr>
              <a:tr h="467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2" marR="547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 кабинетов колледжа техническими средствами обучения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2" marR="5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Сентябрь-октябрь 2015 г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2" marR="5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Малов В.Н.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2" marR="54792" marT="0" marB="0" anchor="ctr"/>
                </a:tc>
              </a:tr>
              <a:tr h="700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2" marR="547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Комплектация современным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учебным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оборудованием новых специальностей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2" marR="5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Октябрь-ноябрь 2015 г.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2" marR="5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Черепанов В.В.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2" marR="54792" marT="0" marB="0" anchor="ctr"/>
                </a:tc>
              </a:tr>
              <a:tr h="700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2" marR="547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Тематическое оформление рекреации первого этажа специальностями технической направленности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2" marR="5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 2016 г.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2" marR="5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Литус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Л.C.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2" marR="5479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81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23928" y="530541"/>
            <a:ext cx="5208760" cy="39065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15258"/>
            <a:ext cx="5508104" cy="3672069"/>
          </a:xfrm>
          <a:prstGeom prst="rect">
            <a:avLst/>
          </a:prstGeom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-11312" y="-92509"/>
            <a:ext cx="9144000" cy="715963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единого стилевого решения 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" y="548680"/>
            <a:ext cx="5184576" cy="38884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2" y="3521968"/>
            <a:ext cx="5004048" cy="33360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89246"/>
            <a:ext cx="5076056" cy="338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46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27983" y="651710"/>
            <a:ext cx="4746307" cy="35597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51709"/>
            <a:ext cx="4716016" cy="35370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356992"/>
            <a:ext cx="4932040" cy="36990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11960" y="3356992"/>
            <a:ext cx="4932040" cy="3699030"/>
          </a:xfrm>
          <a:prstGeom prst="rect">
            <a:avLst/>
          </a:prstGeom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-11312" y="-92509"/>
            <a:ext cx="9144000" cy="715963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единого стилевого решения 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192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138" y="441573"/>
            <a:ext cx="4572000" cy="34194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7046"/>
            <a:ext cx="9180512" cy="14820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5928"/>
            <a:ext cx="9144000" cy="15718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780"/>
            <a:ext cx="6336704" cy="27361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1" y="3034299"/>
            <a:ext cx="9144000" cy="1518970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-11312" y="-92509"/>
            <a:ext cx="9144000" cy="715963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единого стилевого решения 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777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324" y="632059"/>
            <a:ext cx="5640364" cy="3168352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-11312" y="0"/>
            <a:ext cx="9144000" cy="715963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дизайн интерьера столовой 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86" y="3453672"/>
            <a:ext cx="6111702" cy="34331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86" y="599423"/>
            <a:ext cx="5662906" cy="31810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" y="3716507"/>
            <a:ext cx="5624913" cy="315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55976" y="896049"/>
            <a:ext cx="4776712" cy="35825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4751" y="890772"/>
            <a:ext cx="4572000" cy="3429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19532" y="3293498"/>
            <a:ext cx="4752527" cy="3564396"/>
          </a:xfrm>
          <a:prstGeom prst="rect">
            <a:avLst/>
          </a:prstGeom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-11312" y="0"/>
            <a:ext cx="9144000" cy="715963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кабинетов колледжа </a:t>
            </a:r>
            <a:br>
              <a:rPr lang="ru-RU" sz="3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техническими средствами обучения 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3288222"/>
            <a:ext cx="4752528" cy="35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16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4899"/>
            <a:ext cx="9144000" cy="715963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Комплектация учебным оборудованием лабораторий, учебных кабинетов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13" y="980728"/>
            <a:ext cx="4423288" cy="207251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05" y="746070"/>
            <a:ext cx="3899744" cy="26924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28" y="3212976"/>
            <a:ext cx="7741319" cy="330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73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4D4D4D"/>
      </a:dk1>
      <a:lt1>
        <a:srgbClr val="FFFFFF"/>
      </a:lt1>
      <a:dk2>
        <a:srgbClr val="4D4D4D"/>
      </a:dk2>
      <a:lt2>
        <a:srgbClr val="127AAE"/>
      </a:lt2>
      <a:accent1>
        <a:srgbClr val="0095D0"/>
      </a:accent1>
      <a:accent2>
        <a:srgbClr val="00AAEE"/>
      </a:accent2>
      <a:accent3>
        <a:srgbClr val="FFFFFF"/>
      </a:accent3>
      <a:accent4>
        <a:srgbClr val="404040"/>
      </a:accent4>
      <a:accent5>
        <a:srgbClr val="AAC8E4"/>
      </a:accent5>
      <a:accent6>
        <a:srgbClr val="009AD8"/>
      </a:accent6>
      <a:hlink>
        <a:srgbClr val="55CFF5"/>
      </a:hlink>
      <a:folHlink>
        <a:srgbClr val="98DCFE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078BE"/>
        </a:lt2>
        <a:accent1>
          <a:srgbClr val="038FDB"/>
        </a:accent1>
        <a:accent2>
          <a:srgbClr val="29A8EA"/>
        </a:accent2>
        <a:accent3>
          <a:srgbClr val="FFFFFF"/>
        </a:accent3>
        <a:accent4>
          <a:srgbClr val="404040"/>
        </a:accent4>
        <a:accent5>
          <a:srgbClr val="AAC6EA"/>
        </a:accent5>
        <a:accent6>
          <a:srgbClr val="2498D4"/>
        </a:accent6>
        <a:hlink>
          <a:srgbClr val="CC853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78BE"/>
        </a:lt2>
        <a:accent1>
          <a:srgbClr val="038FDB"/>
        </a:accent1>
        <a:accent2>
          <a:srgbClr val="29A8EA"/>
        </a:accent2>
        <a:accent3>
          <a:srgbClr val="FFFFFF"/>
        </a:accent3>
        <a:accent4>
          <a:srgbClr val="404040"/>
        </a:accent4>
        <a:accent5>
          <a:srgbClr val="AAC6EA"/>
        </a:accent5>
        <a:accent6>
          <a:srgbClr val="2498D4"/>
        </a:accent6>
        <a:hlink>
          <a:srgbClr val="CC853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78BE"/>
        </a:lt2>
        <a:accent1>
          <a:srgbClr val="038FDB"/>
        </a:accent1>
        <a:accent2>
          <a:srgbClr val="29A8EA"/>
        </a:accent2>
        <a:accent3>
          <a:srgbClr val="FFFFFF"/>
        </a:accent3>
        <a:accent4>
          <a:srgbClr val="404040"/>
        </a:accent4>
        <a:accent5>
          <a:srgbClr val="AAC6EA"/>
        </a:accent5>
        <a:accent6>
          <a:srgbClr val="2498D4"/>
        </a:accent6>
        <a:hlink>
          <a:srgbClr val="CC853B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D4F77"/>
        </a:lt2>
        <a:accent1>
          <a:srgbClr val="008DC4"/>
        </a:accent1>
        <a:accent2>
          <a:srgbClr val="00A0E2"/>
        </a:accent2>
        <a:accent3>
          <a:srgbClr val="FFFFFF"/>
        </a:accent3>
        <a:accent4>
          <a:srgbClr val="404040"/>
        </a:accent4>
        <a:accent5>
          <a:srgbClr val="AAC5DE"/>
        </a:accent5>
        <a:accent6>
          <a:srgbClr val="0091CD"/>
        </a:accent6>
        <a:hlink>
          <a:srgbClr val="1DC0F2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127AAE"/>
        </a:lt2>
        <a:accent1>
          <a:srgbClr val="008DC4"/>
        </a:accent1>
        <a:accent2>
          <a:srgbClr val="00A0E2"/>
        </a:accent2>
        <a:accent3>
          <a:srgbClr val="FFFFFF"/>
        </a:accent3>
        <a:accent4>
          <a:srgbClr val="404040"/>
        </a:accent4>
        <a:accent5>
          <a:srgbClr val="AAC5DE"/>
        </a:accent5>
        <a:accent6>
          <a:srgbClr val="0091CD"/>
        </a:accent6>
        <a:hlink>
          <a:srgbClr val="55CFF5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127AAE"/>
        </a:lt2>
        <a:accent1>
          <a:srgbClr val="0095D0"/>
        </a:accent1>
        <a:accent2>
          <a:srgbClr val="00AAEE"/>
        </a:accent2>
        <a:accent3>
          <a:srgbClr val="FFFFFF"/>
        </a:accent3>
        <a:accent4>
          <a:srgbClr val="404040"/>
        </a:accent4>
        <a:accent5>
          <a:srgbClr val="AAC8E4"/>
        </a:accent5>
        <a:accent6>
          <a:srgbClr val="009AD8"/>
        </a:accent6>
        <a:hlink>
          <a:srgbClr val="55CFF5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1726</TotalTime>
  <Words>461</Words>
  <Application>Microsoft Office PowerPoint</Application>
  <PresentationFormat>Экран (4:3)</PresentationFormat>
  <Paragraphs>51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Microsoft Sans Serif</vt:lpstr>
      <vt:lpstr>Times New Roman</vt:lpstr>
      <vt:lpstr>powerpoint-template</vt:lpstr>
      <vt:lpstr>Реализация плана развития единой образовательной среды ГАПОУ ТО «Тюменский педагогический колледж»</vt:lpstr>
      <vt:lpstr>ПЛАН РАЗВИТИЯ  ОБРАЗОВАТЕЛЬНОЙ СРЕДЫ КОЛЛЕДЖА</vt:lpstr>
      <vt:lpstr>Определение единого стилевого решения </vt:lpstr>
      <vt:lpstr>Определение единого стилевого решения </vt:lpstr>
      <vt:lpstr>Определение единого стилевого решения </vt:lpstr>
      <vt:lpstr>Ремонт и дизайн интерьера столовой </vt:lpstr>
      <vt:lpstr>Оборудование кабинетов колледжа  техническими средствами обучения </vt:lpstr>
      <vt:lpstr>Комплектация учебным оборудованием лабораторий, учебных кабинетов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и востребованность интернет-сайта в организации учебно-воспитательной работы ГБОУ СПО «ЧГПГТ им.А.В.Яковлева»</dc:title>
  <dc:creator>RePack by SPecialiST</dc:creator>
  <cp:lastModifiedBy>User</cp:lastModifiedBy>
  <cp:revision>109</cp:revision>
  <cp:lastPrinted>2015-12-15T14:34:00Z</cp:lastPrinted>
  <dcterms:created xsi:type="dcterms:W3CDTF">2013-04-10T01:59:04Z</dcterms:created>
  <dcterms:modified xsi:type="dcterms:W3CDTF">2015-12-15T14:36:33Z</dcterms:modified>
</cp:coreProperties>
</file>